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2484e48376c442a" /><Relationship Type="http://schemas.openxmlformats.org/officeDocument/2006/relationships/extended-properties" Target="/docProps/app.xml" Id="R5a013b496b544e39" /><Relationship Type="http://schemas.openxmlformats.org/officeDocument/2006/relationships/officeDocument" Target="/ppt/presentation.xml" Id="R2f7358057cef40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041ea2b464def"/>
  </p:sldMasterIdLst>
  <p:notesMasterIdLst>
    <p:notesMasterId xmlns:r="http://schemas.openxmlformats.org/officeDocument/2006/relationships" r:id="Re596ffed70964c07"/>
  </p:notesMasterIdLst>
  <p:sldIdLst>
    <p:sldId xmlns:r="http://schemas.openxmlformats.org/officeDocument/2006/relationships" id="256" r:id="R281583766c2c4d4b"/>
    <p:sldId xmlns:r="http://schemas.openxmlformats.org/officeDocument/2006/relationships" id="257" r:id="Rd6f1fa4b3e884af1"/>
    <p:sldId xmlns:r="http://schemas.openxmlformats.org/officeDocument/2006/relationships" id="258" r:id="R46b223522e754cab"/>
    <p:sldId xmlns:r="http://schemas.openxmlformats.org/officeDocument/2006/relationships" id="259" r:id="R095ab4e9e2614a2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33ac328dad14156" /><Relationship Type="http://schemas.openxmlformats.org/officeDocument/2006/relationships/slideMaster" Target="/ppt/slideMasters/slideMaster1.xml" Id="Rae7041ea2b464def" /><Relationship Type="http://schemas.openxmlformats.org/officeDocument/2006/relationships/notesMaster" Target="/ppt/notesMasters/notesMaster1.xml" Id="Re596ffed70964c07" /><Relationship Type="http://schemas.openxmlformats.org/officeDocument/2006/relationships/presProps" Target="/ppt/presProps.xml" Id="R4a9f820d5c5042c6" /><Relationship Type="http://schemas.openxmlformats.org/officeDocument/2006/relationships/tableStyles" Target="/ppt/tableStyles.xml" Id="R1b2886e5ca514ff8" /><Relationship Type="http://schemas.openxmlformats.org/officeDocument/2006/relationships/slide" Target="/ppt/slides/slide1.xml" Id="R281583766c2c4d4b" /><Relationship Type="http://schemas.openxmlformats.org/officeDocument/2006/relationships/slide" Target="/ppt/slides/slide2.xml" Id="Rd6f1fa4b3e884af1" /><Relationship Type="http://schemas.openxmlformats.org/officeDocument/2006/relationships/slide" Target="/ppt/slides/slide3.xml" Id="R46b223522e754cab" /><Relationship Type="http://schemas.openxmlformats.org/officeDocument/2006/relationships/slide" Target="/ppt/slides/slide4.xml" Id="R095ab4e9e2614a2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08b0a6edec4448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ecd9ef45c6846dd" /><Relationship Type="http://schemas.openxmlformats.org/officeDocument/2006/relationships/notesMaster" Target="/ppt/notesMasters/notesMaster1.xml" Id="R536a1dd4cc2445c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574a912c66c437f" /><Relationship Type="http://schemas.openxmlformats.org/officeDocument/2006/relationships/notesMaster" Target="/ppt/notesMasters/notesMaster1.xml" Id="R7c0b48be8479454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3c01eb94cfb4efe" /><Relationship Type="http://schemas.openxmlformats.org/officeDocument/2006/relationships/notesMaster" Target="/ppt/notesMasters/notesMaster1.xml" Id="R4a3c0cc4a4ba46a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a55184d0f7945e2" /><Relationship Type="http://schemas.openxmlformats.org/officeDocument/2006/relationships/notesMaster" Target="/ppt/notesMasters/notesMaster1.xml" Id="R083c9b1ab674422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Path Learning offers free workshops designed to help neighbors build practical skills. This deck is an accessible portfolio demonstration.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sources. Fictional portfolio demonstration.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three featured workshops are Everyday Budgeting, Digital Essentials, and Community Gardening. Each workshop listing includes its date, time, and purpose.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sources. Fictional portfolio demonstration.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Participation has three steps: choose a workshop, register at least 24 hours before it starts, and request accommodations at least five days in advance when needed.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sources. Fictional portfolio demonstration.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Path Learning offers step-free locations, accessible restrooms, live captions, screen-reader-friendly handouts, and fragrance-reduced seating. Request accommodations by emailing access at openpath dot example or calling 555-0142.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sources. Fictional portfolio demonstration.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7b7155450402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7c2c3fcdd7e4286" /><Relationship Type="http://schemas.openxmlformats.org/officeDocument/2006/relationships/slideLayout" Target="/ppt/slideLayouts/slideLayout1.xml" Id="R229733fa93a841c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733fa93a841c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8bf505ecd40a6" /><Relationship Type="http://schemas.openxmlformats.org/officeDocument/2006/relationships/notesSlide" Target="/ppt/notesSlides/notesSlide1.xml" Id="R613fe10ac7ce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5ced4c1ba445e" /><Relationship Type="http://schemas.openxmlformats.org/officeDocument/2006/relationships/notesSlide" Target="/ppt/notesSlides/notesSlide2.xml" Id="R10eb3192aa7d4f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a1a9f20794c66" /><Relationship Type="http://schemas.openxmlformats.org/officeDocument/2006/relationships/notesSlide" Target="/ppt/notesSlides/notesSlide3.xml" Id="Recee50ca0a32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9b44f99794b47" /><Relationship Type="http://schemas.openxmlformats.org/officeDocument/2006/relationships/notesSlide" Target="/ppt/notesSlides/notesSlide4.xml" Id="Rc1bcefa4386f4d6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lide 1 title">
            <a:extLst xmlns:a="http://schemas.openxmlformats.org/drawingml/2006/main">
              <a:ext uri="{FF2B5EF4-FFF2-40B4-BE49-F238E27FC236}">
                <a16:creationId xmlns:a16="http://schemas.microsoft.com/office/drawing/2014/main" id="{A4587C3F-09AF-4D1D-A70F-3C99E5468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8191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00" b="1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132A35"/>
                </a:solidFill>
                <a:latin typeface="Arial"/>
                <a:ea typeface="Arial"/>
                <a:cs typeface="Arial"/>
              </a:rPr>
              <a:t>Learning belongs</a:t>
            </a:r>
          </a:p>
          <a:p xmlns:a="http://schemas.openxmlformats.org/drawingml/2006/main">
            <a:pPr algn="l">
              <a:defRPr sz="5400" b="1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132A35"/>
                </a:solidFill>
                <a:latin typeface="Arial"/>
                <a:ea typeface="Arial"/>
                <a:cs typeface="Arial"/>
              </a:rPr>
              <a:t>to everyone</a:t>
            </a:r>
          </a:p>
        </p:txBody>
      </p:sp>
      <p:sp>
        <p:nvSpPr>
          <p:cNvPr id="2" name="Slide 1 subtitle">
            <a:extLst xmlns:a="http://schemas.openxmlformats.org/drawingml/2006/main">
              <a:ext uri="{FF2B5EF4-FFF2-40B4-BE49-F238E27FC236}">
                <a16:creationId xmlns:a16="http://schemas.microsoft.com/office/drawing/2014/main" id="{BDB06E42-402A-41CD-8BED-F4A02C6A4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7239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4B5E66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4B5E66"/>
                </a:solidFill>
                <a:latin typeface="Arial"/>
                <a:ea typeface="Arial"/>
                <a:cs typeface="Arial"/>
              </a:rPr>
              <a:t>Free workshops that build practical skills and community confidence.</a:t>
            </a:r>
          </a:p>
        </p:txBody>
      </p:sp>
      <p:sp>
        <p:nvSpPr>
          <p:cNvPr id="3" name="Decorative teal rule">
            <a:extLst xmlns:a="http://schemas.openxmlformats.org/drawingml/2006/main">
              <a:ext uri="{FF2B5EF4-FFF2-40B4-BE49-F238E27FC236}">
                <a16:creationId xmlns:a16="http://schemas.microsoft.com/office/drawing/2014/main" id="{A5001D13-4DE2-434A-87BE-C75F28FD0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619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F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 slide 1">
            <a:extLst xmlns:a="http://schemas.openxmlformats.org/drawingml/2006/main">
              <a:ext uri="{FF2B5EF4-FFF2-40B4-BE49-F238E27FC236}">
                <a16:creationId xmlns:a16="http://schemas.microsoft.com/office/drawing/2014/main" id="{35D249EC-14AE-4BB7-BE50-984FA1A09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B5E6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4B5E66"/>
                </a:solidFill>
                <a:latin typeface="Arial"/>
                <a:ea typeface="Arial"/>
                <a:cs typeface="Arial"/>
              </a:rPr>
              <a:t>OPEN PATH LEARNING</a:t>
            </a:r>
          </a:p>
        </p:txBody>
      </p:sp>
      <p:sp>
        <p:nvSpPr>
          <p:cNvPr id="5" name="Slide number 1">
            <a:extLst xmlns:a="http://schemas.openxmlformats.org/drawingml/2006/main">
              <a:ext uri="{FF2B5EF4-FFF2-40B4-BE49-F238E27FC236}">
                <a16:creationId xmlns:a16="http://schemas.microsoft.com/office/drawing/2014/main" id="{CFDE952B-BD91-40E8-85E7-79D066F1D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4B5E66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4B5E66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6646458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lide 2 title">
            <a:extLst xmlns:a="http://schemas.openxmlformats.org/drawingml/2006/main">
              <a:ext uri="{FF2B5EF4-FFF2-40B4-BE49-F238E27FC236}">
                <a16:creationId xmlns:a16="http://schemas.microsoft.com/office/drawing/2014/main" id="{09E28FA7-906A-4038-A12A-D14A015E8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32A35"/>
                </a:solidFill>
                <a:latin typeface="Arial"/>
                <a:ea typeface="Arial"/>
                <a:cs typeface="Arial"/>
              </a:rPr>
              <a:t>Three practical workshops</a:t>
            </a:r>
          </a:p>
        </p:txBody>
      </p:sp>
      <p:sp>
        <p:nvSpPr>
          <p:cNvPr id="2" name="Workshop background 1">
            <a:extLst xmlns:a="http://schemas.openxmlformats.org/drawingml/2006/main">
              <a:ext uri="{FF2B5EF4-FFF2-40B4-BE49-F238E27FC236}">
                <a16:creationId xmlns:a16="http://schemas.microsoft.com/office/drawing/2014/main" id="{189A6573-D272-4190-8744-D6F40DCC2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38300"/>
            <a:ext cx="32766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2CE"/>
            </a:solidFill>
            <a:prstDash val="solid"/>
          </a:ln>
        </p:spPr>
      </p:sp>
      <p:sp>
        <p:nvSpPr>
          <p:cNvPr id="3" name="Workshop 1 heading">
            <a:extLst xmlns:a="http://schemas.openxmlformats.org/drawingml/2006/main">
              <a:ext uri="{FF2B5EF4-FFF2-40B4-BE49-F238E27FC236}">
                <a16:creationId xmlns:a16="http://schemas.microsoft.com/office/drawing/2014/main" id="{6A5A3F3F-094F-441A-82D4-63C39024B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43100"/>
            <a:ext cx="2819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5F5B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5F5B"/>
                </a:solidFill>
                <a:latin typeface="Arial"/>
                <a:ea typeface="Arial"/>
                <a:cs typeface="Arial"/>
              </a:rPr>
              <a:t>Everyday budgeting</a:t>
            </a:r>
          </a:p>
        </p:txBody>
      </p:sp>
      <p:sp>
        <p:nvSpPr>
          <p:cNvPr id="4" name="Workshop 1 details">
            <a:extLst xmlns:a="http://schemas.openxmlformats.org/drawingml/2006/main">
              <a:ext uri="{FF2B5EF4-FFF2-40B4-BE49-F238E27FC236}">
                <a16:creationId xmlns:a16="http://schemas.microsoft.com/office/drawing/2014/main" id="{84164004-6613-420A-A947-0173F24D4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76550"/>
            <a:ext cx="28194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Tuesday, October 13</a:t>
            </a:r>
          </a:p>
          <a:p xmlns:a="http://schemas.openxmlformats.org/drawingml/2006/main">
            <a:pPr algn="l">
              <a:defRPr sz="157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6:00-7:30 p.m.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7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Build a realistic monthly plan and identify flexible expenses.</a:t>
            </a:r>
          </a:p>
        </p:txBody>
      </p:sp>
      <p:sp>
        <p:nvSpPr>
          <p:cNvPr id="5" name="Workshop background 2">
            <a:extLst xmlns:a="http://schemas.openxmlformats.org/drawingml/2006/main">
              <a:ext uri="{FF2B5EF4-FFF2-40B4-BE49-F238E27FC236}">
                <a16:creationId xmlns:a16="http://schemas.microsoft.com/office/drawing/2014/main" id="{C8587221-3A64-42A8-A649-9E8DF5B18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638300"/>
            <a:ext cx="32766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0ED"/>
          </a:solidFill>
          <a:ln xmlns:a="http://schemas.openxmlformats.org/drawingml/2006/main" w="9525">
            <a:solidFill>
              <a:srgbClr val="C8D2CE"/>
            </a:solidFill>
            <a:prstDash val="solid"/>
          </a:ln>
        </p:spPr>
      </p:sp>
      <p:sp>
        <p:nvSpPr>
          <p:cNvPr id="6" name="Workshop 2 heading">
            <a:extLst xmlns:a="http://schemas.openxmlformats.org/drawingml/2006/main">
              <a:ext uri="{FF2B5EF4-FFF2-40B4-BE49-F238E27FC236}">
                <a16:creationId xmlns:a16="http://schemas.microsoft.com/office/drawing/2014/main" id="{E34802B0-2B15-44C0-9897-B7BC2A3BE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943100"/>
            <a:ext cx="2819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5F5B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5F5B"/>
                </a:solidFill>
                <a:latin typeface="Arial"/>
                <a:ea typeface="Arial"/>
                <a:cs typeface="Arial"/>
              </a:rPr>
              <a:t>Digital essentials</a:t>
            </a:r>
          </a:p>
        </p:txBody>
      </p:sp>
      <p:sp>
        <p:nvSpPr>
          <p:cNvPr id="7" name="Workshop 2 details">
            <a:extLst xmlns:a="http://schemas.openxmlformats.org/drawingml/2006/main">
              <a:ext uri="{FF2B5EF4-FFF2-40B4-BE49-F238E27FC236}">
                <a16:creationId xmlns:a16="http://schemas.microsoft.com/office/drawing/2014/main" id="{F2B95D82-2B93-4A2E-9CB0-C49BF9234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876550"/>
            <a:ext cx="28194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Thursday, October 22</a:t>
            </a:r>
          </a:p>
          <a:p xmlns:a="http://schemas.openxmlformats.org/drawingml/2006/main">
            <a:pPr algn="l">
              <a:defRPr sz="157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5:30-7:00 p.m.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7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Practice safer passwords, video calls, and online forms.</a:t>
            </a:r>
          </a:p>
        </p:txBody>
      </p:sp>
      <p:sp>
        <p:nvSpPr>
          <p:cNvPr id="8" name="Workshop background 3">
            <a:extLst xmlns:a="http://schemas.openxmlformats.org/drawingml/2006/main">
              <a:ext uri="{FF2B5EF4-FFF2-40B4-BE49-F238E27FC236}">
                <a16:creationId xmlns:a16="http://schemas.microsoft.com/office/drawing/2014/main" id="{16627C18-B3DC-4E46-A23E-6E83E967E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38300"/>
            <a:ext cx="32766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2CE"/>
            </a:solidFill>
            <a:prstDash val="solid"/>
          </a:ln>
        </p:spPr>
      </p:sp>
      <p:sp>
        <p:nvSpPr>
          <p:cNvPr id="9" name="Workshop 3 heading">
            <a:extLst xmlns:a="http://schemas.openxmlformats.org/drawingml/2006/main">
              <a:ext uri="{FF2B5EF4-FFF2-40B4-BE49-F238E27FC236}">
                <a16:creationId xmlns:a16="http://schemas.microsoft.com/office/drawing/2014/main" id="{75F53EE2-63A1-4ABF-BB57-899DCD5B4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943100"/>
            <a:ext cx="2819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06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5F5B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5F5B"/>
                </a:solidFill>
                <a:latin typeface="Arial"/>
                <a:ea typeface="Arial"/>
                <a:cs typeface="Arial"/>
              </a:rPr>
              <a:t>Community gardening</a:t>
            </a:r>
          </a:p>
        </p:txBody>
      </p:sp>
      <p:sp>
        <p:nvSpPr>
          <p:cNvPr id="10" name="Workshop 3 details">
            <a:extLst xmlns:a="http://schemas.openxmlformats.org/drawingml/2006/main">
              <a:ext uri="{FF2B5EF4-FFF2-40B4-BE49-F238E27FC236}">
                <a16:creationId xmlns:a16="http://schemas.microsoft.com/office/drawing/2014/main" id="{C64F84B8-A90F-42E2-8963-82AFFA19B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876550"/>
            <a:ext cx="28194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Saturday, November 7</a:t>
            </a:r>
          </a:p>
          <a:p xmlns:a="http://schemas.openxmlformats.org/drawingml/2006/main">
            <a:pPr algn="l">
              <a:defRPr sz="157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10:00-11:30 a.m.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7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Grow herbs and vegetables in a small space.</a:t>
            </a:r>
          </a:p>
        </p:txBody>
      </p:sp>
      <p:sp>
        <p:nvSpPr>
          <p:cNvPr id="11" name="Footer slide 2">
            <a:extLst xmlns:a="http://schemas.openxmlformats.org/drawingml/2006/main">
              <a:ext uri="{FF2B5EF4-FFF2-40B4-BE49-F238E27FC236}">
                <a16:creationId xmlns:a16="http://schemas.microsoft.com/office/drawing/2014/main" id="{8754E14E-9E06-4325-AAB3-BB4E6149F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B5E6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4B5E66"/>
                </a:solidFill>
                <a:latin typeface="Arial"/>
                <a:ea typeface="Arial"/>
                <a:cs typeface="Arial"/>
              </a:rPr>
              <a:t>OPEN PATH LEARNING</a:t>
            </a:r>
          </a:p>
        </p:txBody>
      </p:sp>
      <p:sp>
        <p:nvSpPr>
          <p:cNvPr id="12" name="Slide number 2">
            <a:extLst xmlns:a="http://schemas.openxmlformats.org/drawingml/2006/main">
              <a:ext uri="{FF2B5EF4-FFF2-40B4-BE49-F238E27FC236}">
                <a16:creationId xmlns:a16="http://schemas.microsoft.com/office/drawing/2014/main" id="{13B60226-FB55-4BE3-9977-14B8CC270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4B5E66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4B5E66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2101068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lide 3 title">
            <a:extLst xmlns:a="http://schemas.openxmlformats.org/drawingml/2006/main">
              <a:ext uri="{FF2B5EF4-FFF2-40B4-BE49-F238E27FC236}">
                <a16:creationId xmlns:a16="http://schemas.microsoft.com/office/drawing/2014/main" id="{D88722B2-F08D-4279-B3C2-A07FA31C4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32A35"/>
                </a:solidFill>
                <a:latin typeface="Arial"/>
                <a:ea typeface="Arial"/>
                <a:cs typeface="Arial"/>
              </a:rPr>
              <a:t>Participation stays simple</a:t>
            </a:r>
          </a:p>
        </p:txBody>
      </p:sp>
      <p:sp>
        <p:nvSpPr>
          <p:cNvPr id="2" name="Step 1 number">
            <a:extLst xmlns:a="http://schemas.openxmlformats.org/drawingml/2006/main">
              <a:ext uri="{FF2B5EF4-FFF2-40B4-BE49-F238E27FC236}">
                <a16:creationId xmlns:a16="http://schemas.microsoft.com/office/drawing/2014/main" id="{07494C2B-4661-4DDF-B276-7E16DE336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0500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795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C98717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C98717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3" name="Step 1 heading">
            <a:extLst xmlns:a="http://schemas.openxmlformats.org/drawingml/2006/main">
              <a:ext uri="{FF2B5EF4-FFF2-40B4-BE49-F238E27FC236}">
                <a16:creationId xmlns:a16="http://schemas.microsoft.com/office/drawing/2014/main" id="{470BA0E3-6AC5-470D-AB28-E030BB05A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05F5B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05F5B"/>
                </a:solidFill>
                <a:latin typeface="Arial"/>
                <a:ea typeface="Arial"/>
                <a:cs typeface="Arial"/>
              </a:rPr>
              <a:t>Choose</a:t>
            </a:r>
          </a:p>
        </p:txBody>
      </p:sp>
      <p:sp>
        <p:nvSpPr>
          <p:cNvPr id="4" name="Step 1 details">
            <a:extLst xmlns:a="http://schemas.openxmlformats.org/drawingml/2006/main">
              <a:ext uri="{FF2B5EF4-FFF2-40B4-BE49-F238E27FC236}">
                <a16:creationId xmlns:a16="http://schemas.microsoft.com/office/drawing/2014/main" id="{E749D1D4-C916-4A55-96E6-A6937F435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43300"/>
            <a:ext cx="3143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Select a workshop that matches your goals.</a:t>
            </a:r>
          </a:p>
        </p:txBody>
      </p:sp>
      <p:sp>
        <p:nvSpPr>
          <p:cNvPr id="5" name="Step connector 1">
            <a:extLst xmlns:a="http://schemas.openxmlformats.org/drawingml/2006/main">
              <a:ext uri="{FF2B5EF4-FFF2-40B4-BE49-F238E27FC236}">
                <a16:creationId xmlns:a16="http://schemas.microsoft.com/office/drawing/2014/main" id="{C7FF8931-D325-485B-846E-CD573F252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222885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2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tep 2 number">
            <a:extLst xmlns:a="http://schemas.openxmlformats.org/drawingml/2006/main">
              <a:ext uri="{FF2B5EF4-FFF2-40B4-BE49-F238E27FC236}">
                <a16:creationId xmlns:a16="http://schemas.microsoft.com/office/drawing/2014/main" id="{7D6A8892-72D3-4709-A96F-7666C97B3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90500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795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C98717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C98717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7" name="Step 2 heading">
            <a:extLst xmlns:a="http://schemas.openxmlformats.org/drawingml/2006/main">
              <a:ext uri="{FF2B5EF4-FFF2-40B4-BE49-F238E27FC236}">
                <a16:creationId xmlns:a16="http://schemas.microsoft.com/office/drawing/2014/main" id="{D1E50858-2178-4723-BC92-85FB052B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7813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05F5B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05F5B"/>
                </a:solidFill>
                <a:latin typeface="Arial"/>
                <a:ea typeface="Arial"/>
                <a:cs typeface="Arial"/>
              </a:rPr>
              <a:t>Register</a:t>
            </a:r>
          </a:p>
        </p:txBody>
      </p:sp>
      <p:sp>
        <p:nvSpPr>
          <p:cNvPr id="8" name="Step 2 details">
            <a:extLst xmlns:a="http://schemas.openxmlformats.org/drawingml/2006/main">
              <a:ext uri="{FF2B5EF4-FFF2-40B4-BE49-F238E27FC236}">
                <a16:creationId xmlns:a16="http://schemas.microsoft.com/office/drawing/2014/main" id="{98D27856-3609-427E-B4B9-C19EFDB35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543300"/>
            <a:ext cx="3143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Register online at least 24 hours before the session.</a:t>
            </a:r>
          </a:p>
        </p:txBody>
      </p:sp>
      <p:sp>
        <p:nvSpPr>
          <p:cNvPr id="9" name="Step connector 2">
            <a:extLst xmlns:a="http://schemas.openxmlformats.org/drawingml/2006/main">
              <a:ext uri="{FF2B5EF4-FFF2-40B4-BE49-F238E27FC236}">
                <a16:creationId xmlns:a16="http://schemas.microsoft.com/office/drawing/2014/main" id="{8B8BA77F-4E03-45A5-82DD-319BD0DD6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222885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2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tep 3 number">
            <a:extLst xmlns:a="http://schemas.openxmlformats.org/drawingml/2006/main">
              <a:ext uri="{FF2B5EF4-FFF2-40B4-BE49-F238E27FC236}">
                <a16:creationId xmlns:a16="http://schemas.microsoft.com/office/drawing/2014/main" id="{C04A58D5-97FE-4FED-9364-11301DBB1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90500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795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C98717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C98717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1" name="Step 3 heading">
            <a:extLst xmlns:a="http://schemas.openxmlformats.org/drawingml/2006/main">
              <a:ext uri="{FF2B5EF4-FFF2-40B4-BE49-F238E27FC236}">
                <a16:creationId xmlns:a16="http://schemas.microsoft.com/office/drawing/2014/main" id="{CF701400-EB8B-4F61-B411-165E2B2F5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813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05F5B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05F5B"/>
                </a:solidFill>
                <a:latin typeface="Arial"/>
                <a:ea typeface="Arial"/>
                <a:cs typeface="Arial"/>
              </a:rPr>
              <a:t>Request access</a:t>
            </a:r>
          </a:p>
        </p:txBody>
      </p:sp>
      <p:sp>
        <p:nvSpPr>
          <p:cNvPr id="12" name="Step 3 details">
            <a:extLst xmlns:a="http://schemas.openxmlformats.org/drawingml/2006/main">
              <a:ext uri="{FF2B5EF4-FFF2-40B4-BE49-F238E27FC236}">
                <a16:creationId xmlns:a16="http://schemas.microsoft.com/office/drawing/2014/main" id="{F3786F39-DB30-4EA2-88F4-029EDFBFD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543300"/>
            <a:ext cx="3143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Share accommodation needs at least five days ahead.</a:t>
            </a:r>
          </a:p>
        </p:txBody>
      </p:sp>
      <p:sp>
        <p:nvSpPr>
          <p:cNvPr id="13" name="Footer slide 3">
            <a:extLst xmlns:a="http://schemas.openxmlformats.org/drawingml/2006/main">
              <a:ext uri="{FF2B5EF4-FFF2-40B4-BE49-F238E27FC236}">
                <a16:creationId xmlns:a16="http://schemas.microsoft.com/office/drawing/2014/main" id="{2396DE6F-74ED-4A16-A339-AAB74F063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B5E6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4B5E66"/>
                </a:solidFill>
                <a:latin typeface="Arial"/>
                <a:ea typeface="Arial"/>
                <a:cs typeface="Arial"/>
              </a:rPr>
              <a:t>OPEN PATH LEARNING</a:t>
            </a:r>
          </a:p>
        </p:txBody>
      </p:sp>
      <p:sp>
        <p:nvSpPr>
          <p:cNvPr id="14" name="Slide number 3">
            <a:extLst xmlns:a="http://schemas.openxmlformats.org/drawingml/2006/main">
              <a:ext uri="{FF2B5EF4-FFF2-40B4-BE49-F238E27FC236}">
                <a16:creationId xmlns:a16="http://schemas.microsoft.com/office/drawing/2014/main" id="{E32FD279-3ABB-40B2-9AB1-FF25925A0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4B5E66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4B5E66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4450575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lide 4 title">
            <a:extLst xmlns:a="http://schemas.openxmlformats.org/drawingml/2006/main">
              <a:ext uri="{FF2B5EF4-FFF2-40B4-BE49-F238E27FC236}">
                <a16:creationId xmlns:a16="http://schemas.microsoft.com/office/drawing/2014/main" id="{D59D7CF6-6CDF-4C19-9A43-A26053DE2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32A35"/>
                </a:solidFill>
                <a:latin typeface="Arial"/>
                <a:ea typeface="Arial"/>
                <a:cs typeface="Arial"/>
              </a:rPr>
              <a:t>Everyone should be able to join</a:t>
            </a:r>
          </a:p>
        </p:txBody>
      </p:sp>
      <p:sp>
        <p:nvSpPr>
          <p:cNvPr id="2" name="Accessibility commitments heading">
            <a:extLst xmlns:a="http://schemas.openxmlformats.org/drawingml/2006/main">
              <a:ext uri="{FF2B5EF4-FFF2-40B4-BE49-F238E27FC236}">
                <a16:creationId xmlns:a16="http://schemas.microsoft.com/office/drawing/2014/main" id="{622A3FF0-5576-4690-8404-19AE58E3C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7640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5F5B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5F5B"/>
                </a:solidFill>
                <a:latin typeface="Arial"/>
                <a:ea typeface="Arial"/>
                <a:cs typeface="Arial"/>
              </a:rPr>
              <a:t>Our accessibility commitments</a:t>
            </a:r>
          </a:p>
        </p:txBody>
      </p:sp>
      <p:sp>
        <p:nvSpPr>
          <p:cNvPr id="3" name="Accessibility commitments list">
            <a:extLst xmlns:a="http://schemas.openxmlformats.org/drawingml/2006/main">
              <a:ext uri="{FF2B5EF4-FFF2-40B4-BE49-F238E27FC236}">
                <a16:creationId xmlns:a16="http://schemas.microsoft.com/office/drawing/2014/main" id="{C2CCCA99-7966-454F-B011-343A36CD4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55245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• Step-free entrances and accessible restrooms</a:t>
            </a:r>
          </a:p>
          <a:p xmlns:a="http://schemas.openxmlformats.org/drawingml/2006/main">
            <a:pPr algn="l">
              <a:defRPr sz="172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• Live captions for online sessions</a:t>
            </a:r>
          </a:p>
          <a:p xmlns:a="http://schemas.openxmlformats.org/drawingml/2006/main">
            <a:pPr algn="l">
              <a:defRPr sz="172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• Screen-reader-friendly digital handouts</a:t>
            </a:r>
          </a:p>
          <a:p xmlns:a="http://schemas.openxmlformats.org/drawingml/2006/main">
            <a:pPr algn="l">
              <a:defRPr sz="172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• Fragrance-reduced seating on request</a:t>
            </a:r>
          </a:p>
        </p:txBody>
      </p:sp>
      <p:sp>
        <p:nvSpPr>
          <p:cNvPr id="4" name="Contact background">
            <a:extLst xmlns:a="http://schemas.openxmlformats.org/drawingml/2006/main">
              <a:ext uri="{FF2B5EF4-FFF2-40B4-BE49-F238E27FC236}">
                <a16:creationId xmlns:a16="http://schemas.microsoft.com/office/drawing/2014/main" id="{36998AFB-1D9C-4A0B-A39D-EABF55D6C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676400"/>
            <a:ext cx="47244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0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ontact heading">
            <a:extLst xmlns:a="http://schemas.openxmlformats.org/drawingml/2006/main">
              <a:ext uri="{FF2B5EF4-FFF2-40B4-BE49-F238E27FC236}">
                <a16:creationId xmlns:a16="http://schemas.microsoft.com/office/drawing/2014/main" id="{94AEF9AC-B194-4A9D-A787-7EF7554C4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076450"/>
            <a:ext cx="3943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5F5B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5F5B"/>
                </a:solidFill>
                <a:latin typeface="Arial"/>
                <a:ea typeface="Arial"/>
                <a:cs typeface="Arial"/>
              </a:rPr>
              <a:t>Request an accommodation</a:t>
            </a:r>
          </a:p>
        </p:txBody>
      </p:sp>
      <p:sp>
        <p:nvSpPr>
          <p:cNvPr id="6" name="Contact details">
            <a:extLst xmlns:a="http://schemas.openxmlformats.org/drawingml/2006/main">
              <a:ext uri="{FF2B5EF4-FFF2-40B4-BE49-F238E27FC236}">
                <a16:creationId xmlns:a16="http://schemas.microsoft.com/office/drawing/2014/main" id="{67D8D3A0-EE1E-4BF2-BC47-1EF2E33E8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990850"/>
            <a:ext cx="39433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Email</a:t>
            </a:r>
          </a:p>
          <a:p xmlns:a="http://schemas.openxmlformats.org/drawingml/2006/main">
            <a:pPr algn="l">
              <a:defRPr sz="172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access@openpath.example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72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Phone</a:t>
            </a:r>
          </a:p>
          <a:p xmlns:a="http://schemas.openxmlformats.org/drawingml/2006/main">
            <a:pPr algn="l">
              <a:defRPr sz="1725" b="0">
                <a:solidFill>
                  <a:srgbClr val="132A35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32A35"/>
                </a:solidFill>
                <a:latin typeface="Arial"/>
                <a:ea typeface="Arial"/>
                <a:cs typeface="Arial"/>
              </a:rPr>
              <a:t>555-0142</a:t>
            </a:r>
          </a:p>
        </p:txBody>
      </p:sp>
      <p:sp>
        <p:nvSpPr>
          <p:cNvPr id="7" name="Footer slide 4">
            <a:extLst xmlns:a="http://schemas.openxmlformats.org/drawingml/2006/main">
              <a:ext uri="{FF2B5EF4-FFF2-40B4-BE49-F238E27FC236}">
                <a16:creationId xmlns:a16="http://schemas.microsoft.com/office/drawing/2014/main" id="{AB49D2AA-FFD0-44D9-A8C7-A6B7E727E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4B5E66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4B5E66"/>
                </a:solidFill>
                <a:latin typeface="Arial"/>
                <a:ea typeface="Arial"/>
                <a:cs typeface="Arial"/>
              </a:rPr>
              <a:t>OPEN PATH LEARNING</a:t>
            </a:r>
          </a:p>
        </p:txBody>
      </p:sp>
      <p:sp>
        <p:nvSpPr>
          <p:cNvPr id="8" name="Slide number 4">
            <a:extLst xmlns:a="http://schemas.openxmlformats.org/drawingml/2006/main">
              <a:ext uri="{FF2B5EF4-FFF2-40B4-BE49-F238E27FC236}">
                <a16:creationId xmlns:a16="http://schemas.microsoft.com/office/drawing/2014/main" id="{53CCDF43-9302-433C-917F-63781D19E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4B5E66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4B5E6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5999207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2026-09-02T21:31:39.7340000Z</dcterms:created>
  <dcterms:modified xsi:type="dcterms:W3CDTF">2026-09-02T21:31:39.7340000Z</dcterms:modified>
</coreProperties>
</file>